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3" r:id="rId1"/>
    <p:sldMasterId id="2147484395" r:id="rId2"/>
  </p:sldMasterIdLst>
  <p:notesMasterIdLst>
    <p:notesMasterId r:id="rId27"/>
  </p:notesMasterIdLst>
  <p:sldIdLst>
    <p:sldId id="299" r:id="rId3"/>
    <p:sldId id="339" r:id="rId4"/>
    <p:sldId id="430" r:id="rId5"/>
    <p:sldId id="330" r:id="rId6"/>
    <p:sldId id="407" r:id="rId7"/>
    <p:sldId id="416" r:id="rId8"/>
    <p:sldId id="420" r:id="rId9"/>
    <p:sldId id="418" r:id="rId10"/>
    <p:sldId id="449" r:id="rId11"/>
    <p:sldId id="425" r:id="rId12"/>
    <p:sldId id="447" r:id="rId13"/>
    <p:sldId id="320" r:id="rId14"/>
    <p:sldId id="440" r:id="rId15"/>
    <p:sldId id="442" r:id="rId16"/>
    <p:sldId id="441" r:id="rId17"/>
    <p:sldId id="444" r:id="rId18"/>
    <p:sldId id="443" r:id="rId19"/>
    <p:sldId id="408" r:id="rId20"/>
    <p:sldId id="452" r:id="rId21"/>
    <p:sldId id="453" r:id="rId22"/>
    <p:sldId id="428" r:id="rId23"/>
    <p:sldId id="429" r:id="rId24"/>
    <p:sldId id="431" r:id="rId25"/>
    <p:sldId id="334" r:id="rId26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пакова Ирина Эмильевна" initials="КИЭ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89377" autoAdjust="0"/>
  </p:normalViewPr>
  <p:slideViewPr>
    <p:cSldViewPr>
      <p:cViewPr>
        <p:scale>
          <a:sx n="100" d="100"/>
          <a:sy n="100" d="100"/>
        </p:scale>
        <p:origin x="-202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РОО</c:v>
                </c:pt>
                <c:pt idx="1">
                  <c:v>ЯТЦ</c:v>
                </c:pt>
                <c:pt idx="2">
                  <c:v>АС</c:v>
                </c:pt>
                <c:pt idx="3">
                  <c:v>ИЯУ</c:v>
                </c:pt>
                <c:pt idx="4">
                  <c:v>УиК</c:v>
                </c:pt>
                <c:pt idx="5">
                  <c:v>ФЗ</c:v>
                </c:pt>
                <c:pt idx="6">
                  <c:v>ПКиИО</c:v>
                </c:pt>
                <c:pt idx="7">
                  <c:v>ГСН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</c:v>
                </c:pt>
                <c:pt idx="1">
                  <c:v>0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  <c:pt idx="5">
                  <c:v>11</c:v>
                </c:pt>
                <c:pt idx="6">
                  <c:v>5</c:v>
                </c:pt>
                <c:pt idx="7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65937879048442E-2"/>
          <c:y val="4.1045609444755569E-2"/>
          <c:w val="0.72070515200208107"/>
          <c:h val="0.81401647196433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кв-л 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КНМ</c:v>
                </c:pt>
                <c:pt idx="1">
                  <c:v>нарушение</c:v>
                </c:pt>
                <c:pt idx="2">
                  <c:v>наказание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54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кв-л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КНМ</c:v>
                </c:pt>
                <c:pt idx="1">
                  <c:v>нарушение</c:v>
                </c:pt>
                <c:pt idx="2">
                  <c:v>наказание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34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КНМ</c:v>
                </c:pt>
                <c:pt idx="1">
                  <c:v>нарушение</c:v>
                </c:pt>
                <c:pt idx="2">
                  <c:v>наказание 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24608"/>
        <c:axId val="149126144"/>
      </c:barChart>
      <c:catAx>
        <c:axId val="149124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9126144"/>
        <c:crosses val="autoZero"/>
        <c:auto val="1"/>
        <c:lblAlgn val="ctr"/>
        <c:lblOffset val="100"/>
        <c:noMultiLvlLbl val="0"/>
      </c:catAx>
      <c:valAx>
        <c:axId val="14912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12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09606847336597"/>
          <c:y val="2.9363234017082015E-2"/>
          <c:w val="0.275927294227582"/>
          <c:h val="0.289786962446349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16299358550803"/>
          <c:y val="6.8270184375422621E-2"/>
          <c:w val="0.83770662908799609"/>
          <c:h val="0.818198210751066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ЯТЦ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ИЯУ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УиК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ФЗ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</c:v>
                </c:pt>
                <c:pt idx="1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ПКиИО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</c:v>
                </c:pt>
                <c:pt idx="1">
                  <c:v>15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1кв-л 2019</c:v>
                </c:pt>
                <c:pt idx="1">
                  <c:v>1кв-л 2018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34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76320"/>
        <c:axId val="32377856"/>
        <c:axId val="0"/>
      </c:bar3DChart>
      <c:catAx>
        <c:axId val="323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377856"/>
        <c:crosses val="autoZero"/>
        <c:auto val="1"/>
        <c:lblAlgn val="ctr"/>
        <c:lblOffset val="100"/>
        <c:noMultiLvlLbl val="0"/>
      </c:catAx>
      <c:valAx>
        <c:axId val="3237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7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86173628166915E-2"/>
          <c:y val="3.4084977338317966E-2"/>
          <c:w val="0.71825639259389862"/>
          <c:h val="0.82662268268881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 кв-л 2018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1 кв-л 2018</c:v>
                </c:pt>
                <c:pt idx="1">
                  <c:v>1 кв-л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</c:v>
                </c:pt>
                <c:pt idx="1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кв-л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кв-л 2018</c:v>
                </c:pt>
                <c:pt idx="1">
                  <c:v>1 кв-л 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кв-л 2018</c:v>
                </c:pt>
                <c:pt idx="1">
                  <c:v>1 кв-л 2019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99296"/>
        <c:axId val="100600832"/>
      </c:barChart>
      <c:catAx>
        <c:axId val="100599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600832"/>
        <c:crosses val="autoZero"/>
        <c:auto val="1"/>
        <c:lblAlgn val="ctr"/>
        <c:lblOffset val="100"/>
        <c:noMultiLvlLbl val="0"/>
      </c:catAx>
      <c:valAx>
        <c:axId val="10060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599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8315255249277"/>
          <c:y val="4.123093887913163E-2"/>
          <c:w val="0.79960872946437256"/>
          <c:h val="0.8431732276950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кв-л 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КНМ </c:v>
                </c:pt>
                <c:pt idx="1">
                  <c:v>нарушения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кв-л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КНМ </c:v>
                </c:pt>
                <c:pt idx="1">
                  <c:v>нарушения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53696"/>
        <c:axId val="100659584"/>
      </c:barChart>
      <c:catAx>
        <c:axId val="10065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659584"/>
        <c:crosses val="autoZero"/>
        <c:auto val="1"/>
        <c:lblAlgn val="ctr"/>
        <c:lblOffset val="100"/>
        <c:noMultiLvlLbl val="0"/>
      </c:catAx>
      <c:valAx>
        <c:axId val="1006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65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81239058244233"/>
          <c:y val="4.3108980798823762E-2"/>
          <c:w val="0.38091937469363085"/>
          <c:h val="0.234572636137355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34875567150392E-2"/>
          <c:y val="1.9507812069946239E-2"/>
          <c:w val="0.70446110412883645"/>
          <c:h val="0.7953518369951887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56834637750359"/>
          <c:y val="0.45192514451799265"/>
          <c:w val="0.25234558631872989"/>
          <c:h val="0.540328852349738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47271465234586E-3"/>
          <c:y val="0"/>
          <c:w val="0.8009707989697783"/>
          <c:h val="0.8337897096401053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5767271299152"/>
          <c:y val="3.8870886015300324E-2"/>
          <c:w val="0.79960872946437256"/>
          <c:h val="0.8431732276950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кв-л 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КНМ </c:v>
                </c:pt>
                <c:pt idx="1">
                  <c:v>нарушения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кв-л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КНМ </c:v>
                </c:pt>
                <c:pt idx="1">
                  <c:v>нарушения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57408"/>
        <c:axId val="146258944"/>
      </c:barChart>
      <c:catAx>
        <c:axId val="14625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6258944"/>
        <c:crosses val="autoZero"/>
        <c:auto val="1"/>
        <c:lblAlgn val="ctr"/>
        <c:lblOffset val="100"/>
        <c:noMultiLvlLbl val="0"/>
      </c:catAx>
      <c:valAx>
        <c:axId val="1462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25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34875567150392E-2"/>
          <c:y val="1.9507812069946239E-2"/>
          <c:w val="0.70446110412883645"/>
          <c:h val="0.7953518369951887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56834637750359"/>
          <c:y val="0.45192514451799265"/>
          <c:w val="0.25234558631872989"/>
          <c:h val="0.540328852349738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47271465234586E-3"/>
          <c:y val="0"/>
          <c:w val="0.8009707989697783"/>
          <c:h val="0.8337897096401053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1FA481-2463-4311-A933-621BFB383610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383"/>
            <a:ext cx="5438775" cy="446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179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9A6775-4684-439A-80F1-F2AD6358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8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7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Волжским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межрегиональным территориальным управлением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надзору за ядерной и радиационной безопасностью Федеральной службы по экологическому, технологическому и атомному надзору  в 1 квартале 2019года было объявлено  15 предостережений подконтрольным субъектам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1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6775-4684-439A-80F1-F2AD63580D5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055F-C8BB-4EFF-9618-7B0CB0418355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394F-CCC7-4965-A55D-0989098B7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BADC-0690-48E4-A0BD-1256F15593F9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6F57-EFBD-45F4-859E-6FF2E0BF5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2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7404-559C-4E7C-BACF-BEFE0A483A90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4C15-32A8-4E08-A11E-8CDDF8565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7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F2B0-5B25-41C4-8B35-8CD94E7BE623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48F8-7D0E-4EAE-AFD1-601F448E5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3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3E10-E792-4D40-99FA-09BCEDCAE769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20F7-51F3-42BA-B64E-6F5CF4346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0235-42E4-4862-9CAF-9185354E976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0688-33D5-4457-87F8-0C6E5A504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3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0384-C8C0-4D9C-8D7D-7263AA7ACE87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7BCF-D106-4154-A7B7-51E43C04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7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B188-9C94-4B71-83E8-A7787457DB5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B019-2B91-4B29-81D6-E98983A6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8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7B3B-12CF-4EF7-9C0E-48E9D5EEB06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0D98-FA7F-4CDD-9A8B-A285EFBAF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45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D58E-9BDE-4BD6-9831-C78237E3F97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89C4-8ABF-4C09-AB0A-DE21D8E12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8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F555-8EE9-401A-A2D9-56C7D8FA1E85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9857-3BCE-44E6-A3FD-2BE861711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4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FBB8-BC07-4127-BE9F-16816313B39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AD8B-53D0-47DE-B652-4EE21206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7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7F94-682F-4E80-9592-5E23615A352C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9D1F-ECFF-42D3-AED8-2CD1506C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8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AA4D-248F-4E1F-A5CB-A574C0D3EE0B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7098-D81C-48A5-9D82-179102737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4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FA47-EDE3-4815-89F9-6E93B77EDBDC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0440-6773-4393-9CE9-2B888EECF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1D86-0588-44FF-A41F-65DE13EE36D3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5047-19B4-4624-92FE-40C3AD6EF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B50F-EA4D-4927-A060-3965A96EC3A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E3B0-24C8-498B-896F-3D85D708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C2DB-3590-4956-9D74-10F8D6D6A93A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22E-D159-45BE-B3DB-527CAB8D8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6810-9C88-4BEF-968B-78171709F813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4DCC-E4E0-4D47-922F-C97FACFD9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4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F5BC-C395-4F82-A21E-67419986345A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1B4C-2867-4B42-A4D1-DE798B3C8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1635-22D6-466B-ABEF-8A40534BE37C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AD27-D84D-47FC-835B-0D105A2DB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9F96-5614-4883-995D-353D0700932F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A586-D634-48AC-9628-75D09E5A9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3701B8-4760-4CDC-B589-6666B77D707C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C882AE-30B3-4715-819F-C7312D135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F3DAA08-F2EF-4C59-9E60-AF7C08E8E297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911F123-70EA-497C-8881-CD751F4BB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-nrs.gosnadzor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50825" y="2852738"/>
            <a:ext cx="8281988" cy="2160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9237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 eaLnBrk="0" hangingPunct="0"/>
            <a:r>
              <a:rPr lang="ru-RU" altLang="ru-RU" sz="2000" dirty="0">
                <a:solidFill>
                  <a:schemeClr val="tx2"/>
                </a:solidFill>
              </a:rPr>
              <a:t>Правоприменительная практика контрольно-надзорной деятельности </a:t>
            </a:r>
            <a:br>
              <a:rPr lang="ru-RU" altLang="ru-RU" sz="2000" dirty="0">
                <a:solidFill>
                  <a:schemeClr val="tx2"/>
                </a:solidFill>
              </a:rPr>
            </a:br>
            <a:r>
              <a:rPr lang="ru-RU" altLang="ru-RU" sz="2000" dirty="0" smtClean="0">
                <a:solidFill>
                  <a:schemeClr val="tx2"/>
                </a:solidFill>
              </a:rPr>
              <a:t>в </a:t>
            </a:r>
            <a:r>
              <a:rPr lang="en-US" altLang="ru-RU" sz="2000" dirty="0" smtClean="0">
                <a:solidFill>
                  <a:schemeClr val="tx2"/>
                </a:solidFill>
              </a:rPr>
              <a:t>I </a:t>
            </a:r>
            <a:r>
              <a:rPr lang="ru-RU" altLang="ru-RU" sz="2000" dirty="0" smtClean="0">
                <a:solidFill>
                  <a:schemeClr val="tx2"/>
                </a:solidFill>
              </a:rPr>
              <a:t>квартале  2019 года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84213" y="2411413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73113" y="3573463"/>
            <a:ext cx="7921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841375"/>
            <a:ext cx="8964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Федеральная служба по экологическому, технологическому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 атомному надзору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Волжское межрегиональное территориальное управление по надзору за ядерной и радиационной безопасностью</a:t>
            </a:r>
          </a:p>
        </p:txBody>
      </p:sp>
      <p:grpSp>
        <p:nvGrpSpPr>
          <p:cNvPr id="3079" name="Group 1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634"/>
            <a:chExt cx="5760" cy="278"/>
          </a:xfrm>
        </p:grpSpPr>
        <p:sp>
          <p:nvSpPr>
            <p:cNvPr id="3081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3082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3083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</p:grpSp>
      <p:pic>
        <p:nvPicPr>
          <p:cNvPr id="3080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292600"/>
            <a:ext cx="17875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246" y="3076"/>
            <a:ext cx="8229600" cy="1143000"/>
          </a:xfrm>
        </p:spPr>
        <p:txBody>
          <a:bodyPr/>
          <a:lstStyle/>
          <a:p>
            <a:r>
              <a:rPr lang="ru-RU" sz="2400" b="1" dirty="0"/>
              <a:t>Выявленные правонарушения </a:t>
            </a:r>
            <a:r>
              <a:rPr lang="ru-RU" sz="2400" b="1" dirty="0" smtClean="0"/>
              <a:t>при государственном строительном надзоре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412502"/>
              </p:ext>
            </p:extLst>
          </p:nvPr>
        </p:nvGraphicFramePr>
        <p:xfrm>
          <a:off x="-13667" y="1268760"/>
          <a:ext cx="52565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65313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нарушения обязательных требований: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проектной документации;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строительных норм и правил;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пожарной безопасности;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промышленной безопасности;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надежности и безопасности в электроэнергетике;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нормативных документов градостроительной деятельности.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87069" y="1331893"/>
            <a:ext cx="4056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Количество объектов капитального строительства, находящихся под надзором в </a:t>
            </a:r>
            <a:r>
              <a:rPr lang="ru-RU" dirty="0" smtClean="0"/>
              <a:t>2018 </a:t>
            </a:r>
            <a:r>
              <a:rPr lang="ru-RU" dirty="0"/>
              <a:t>году было </a:t>
            </a:r>
            <a:r>
              <a:rPr lang="ru-RU" dirty="0" smtClean="0"/>
              <a:t>9,  </a:t>
            </a:r>
            <a:r>
              <a:rPr lang="ru-RU" dirty="0"/>
              <a:t>в </a:t>
            </a:r>
            <a:r>
              <a:rPr lang="ru-RU" dirty="0" smtClean="0"/>
              <a:t>2019 – 6, в том числе строительство </a:t>
            </a:r>
            <a:r>
              <a:rPr lang="ru-RU" dirty="0"/>
              <a:t>радиологического корпуса, пристроенного к существующему зданию </a:t>
            </a:r>
            <a:r>
              <a:rPr lang="ru-RU" dirty="0" err="1"/>
              <a:t>Альметьевского</a:t>
            </a:r>
            <a:r>
              <a:rPr lang="ru-RU" dirty="0"/>
              <a:t> филиала ГАУЗ «Республиканский клинический онкологический диспансер МЗ РТ</a:t>
            </a:r>
          </a:p>
        </p:txBody>
      </p:sp>
    </p:spTree>
    <p:extLst>
      <p:ext uri="{BB962C8B-B14F-4D97-AF65-F5344CB8AC3E}">
        <p14:creationId xmlns:p14="http://schemas.microsoft.com/office/powerpoint/2010/main" val="39155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15"/>
            <a:ext cx="8964488" cy="6831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Непосредственными и коренными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причинами, приведшими к нарушениям по направлению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государственного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строительного    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надзора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	халатное отношение к организации строительного производства со стороны ответственных лиц;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	ненадлежащее исполнение должностных функций;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	несоответствие рабочей и проектной документации;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	некачественное выполнение должностных обязанностей, лицами, осуществляющими строительный контроль.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Выявленные нарушения в основном носят организационный характер, не привели к угрозе жизни персонала и населения,  вреда  окружающей среде.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382837" y="130175"/>
            <a:ext cx="7653659" cy="171464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Обзор нарушений </a:t>
            </a:r>
            <a:r>
              <a:rPr lang="ru-RU" sz="2000" b="1" dirty="0"/>
              <a:t>обязательных требований, выявленных при осуществлении федерального государственного надзора в области использования атомной энергии на предприятиях, поднадзорных Волжскому </a:t>
            </a:r>
            <a:r>
              <a:rPr lang="ru-RU" sz="2000" b="1" dirty="0" smtClean="0"/>
              <a:t>МТУ по </a:t>
            </a:r>
            <a:r>
              <a:rPr lang="ru-RU" sz="2000" b="1" dirty="0"/>
              <a:t>надзору за ЯРБ </a:t>
            </a:r>
            <a:r>
              <a:rPr lang="ru-RU" sz="2000" b="1" dirty="0" err="1" smtClean="0"/>
              <a:t>Ростехнадзора</a:t>
            </a:r>
            <a:r>
              <a:rPr lang="ru-RU" sz="2000" b="1" dirty="0" smtClean="0"/>
              <a:t>   </a:t>
            </a:r>
            <a:r>
              <a:rPr lang="ru-RU" sz="2000" b="1" dirty="0"/>
              <a:t>в I квартале 2019 </a:t>
            </a:r>
            <a:r>
              <a:rPr lang="ru-RU" sz="2000" b="1" dirty="0" smtClean="0"/>
              <a:t>года </a:t>
            </a:r>
            <a:endParaRPr lang="ru-RU" sz="2000" b="1" dirty="0"/>
          </a:p>
          <a:p>
            <a:pPr marL="0" indent="0">
              <a:buNone/>
            </a:pPr>
            <a:endParaRPr lang="ru-RU" altLang="ru-RU" sz="2400" b="1" dirty="0" smtClean="0"/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3EE666-FDCE-4BB0-8A08-323D178069D6}" type="slidenum">
              <a:rPr lang="ru-RU" smtClean="0">
                <a:solidFill>
                  <a:schemeClr val="tx2"/>
                </a:solidFill>
              </a:rPr>
              <a:pPr eaLnBrk="1" hangingPunct="1"/>
              <a:t>12</a:t>
            </a:fld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7173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0175"/>
            <a:ext cx="104298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6838" y="130174"/>
            <a:ext cx="75256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74352"/>
              </p:ext>
            </p:extLst>
          </p:nvPr>
        </p:nvGraphicFramePr>
        <p:xfrm>
          <a:off x="107505" y="2060848"/>
          <a:ext cx="9036495" cy="4526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"/>
                <a:gridCol w="2999474"/>
                <a:gridCol w="1653886"/>
                <a:gridCol w="1653886"/>
                <a:gridCol w="2441218"/>
              </a:tblGrid>
              <a:tr h="53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Описание нарушения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Нормативный правовой акт,  устанавливающий требования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Причины нарушения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Рекомендации Управления по предупреждению этого нарушения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2062183">
                <a:tc>
                  <a:txBody>
                    <a:bodyPr/>
                    <a:lstStyle/>
                    <a:p>
                      <a:pPr marL="22860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Лицензиаты не представили в срок до 31 декабря в Отдел надзора и отделы инспекций информацию о выполненных в текущем году работах в области использования атомной энергии, сведения по претензиям и рекламациям от потребителей на изготовленное оборудование, а также информацию по планируемым в следующем за отчетным годом работам.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 3 пункта 3  Положения 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лицензировании деятельности в области использования атомной энергии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Несовершенство системы административного управления;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Несовершенство системы подготовки персонала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Руководству организаций необходимо усилить контроль за исполнением должностных обязанностей работниками, назначенными ответственными за выполнением условий действия лицензий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6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в двухнедельный срок не уведомила Отдел надзора и Отдел инспекций об изменениях, внесённых в документы, на основании которых выдана лицензия, информация была направлена позже установленного срока. Нарушение выявлено при проведении анализа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документов.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п.32 Положения о лицензировании деятельности в области использования атомной энергии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Несовершенство системы подготовки персонала,  отсутствие контроля со стороны руководства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Рекомендуется использовать услуги экспресс-почты и электронной почты для ускорения процесса передачи документов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18784"/>
              </p:ext>
            </p:extLst>
          </p:nvPr>
        </p:nvGraphicFramePr>
        <p:xfrm>
          <a:off x="0" y="0"/>
          <a:ext cx="9108504" cy="7128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3888432"/>
                <a:gridCol w="1440160"/>
                <a:gridCol w="1335159"/>
                <a:gridCol w="2012705"/>
              </a:tblGrid>
              <a:tr h="36724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представление в государственный орган (должностному лицу) сведений (информации), представление которых предусмотрено  законом и необходимо для осуществления этим органом (должностным лицом) его законной деятельности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ч. 5 ст. 11 Федерального закона от 26.12.2008 № 294-ФЗ "О защите прав юридических лиц и индивидуальных предпринимателей при осуществлении государственного контроля (надзора) и муниципального контроля"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Неготовность исполнителей и контролирующих лиц</a:t>
                      </a:r>
                      <a:b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Несовершенство системы административного управления</a:t>
                      </a:r>
                      <a:b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Незнание предмета деятельности.</a:t>
                      </a:r>
                      <a:b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Несовершенство системы подготовки персонала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Назначить ответственное лицо по взаимодействию с надзорными органами, организовать контроль за своевременным исполнением требований условий действия лицензий и запросов, поступающих из надзорных органов.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предприятии отсутствует разработанная и согласованная программа обеспечения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НП-090-11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«Требование к программам обеспечения качества для объектов использования атомной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Несовершенство системы подготовки персонала, незнание персонала требований норм и правил в области использования атомной энергии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Организациям рекомендуется проводить внутренние семинары  с обсуждениями по изучению требований норм и правил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7283"/>
              </p:ext>
            </p:extLst>
          </p:nvPr>
        </p:nvGraphicFramePr>
        <p:xfrm>
          <a:off x="0" y="-1153842"/>
          <a:ext cx="9036496" cy="8011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634"/>
                <a:gridCol w="3405278"/>
                <a:gridCol w="1224136"/>
                <a:gridCol w="1800200"/>
                <a:gridCol w="2232248"/>
              </a:tblGrid>
              <a:tr h="2642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осуществляется  согласование, контроль за выполнением и оценка результативности выполнения частных ПОК своих подрядных организаций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6.2 НП-090-11 «Требование к программам обеспечения качества для объектов использования атомной энергии»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Не организована работа с документацией (не  проведено </a:t>
                      </a:r>
                      <a:r>
                        <a:rPr lang="ru-RU" sz="1200" dirty="0" err="1">
                          <a:effectLst/>
                        </a:rPr>
                        <a:t>согласо-вание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Неисполнение должностных функций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Несовершенство системы формирования культуры безопасности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Организовать проведение работы по контролю за выполнением и оценкой результативности выполнения частных ПОК своих подрядных организаций.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53696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проведены организационные мероприятия по допуску персонала организации к самостоятельной работе в </a:t>
                      </a:r>
                      <a:r>
                        <a:rPr lang="ru-RU" sz="1200" dirty="0" smtClean="0">
                          <a:effectLst/>
                        </a:rPr>
                        <a:t>установленном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порядке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Персонал организации не ознакомлен с требованиями действующих технологических  инструкций, инструкций по радиационной безопасности и по действиям персонала при радиационных авариях;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Не проведен инструктаж по радиационной безопасности;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Не проведена стажировка у персонала на рабочем месте;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Не проведена проверка знаний у персонала в объеме квалификационных требований, правил безопасного ведения работ и действующих в организации инструкций.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68 НП-038-16 «Общие положения обеспечения безопасности радиационных источников»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Не организована работа с персоналом (подготовка, стажировка, проверка знаний, допуск к самостоятельной работе)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Незнание процедуры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Несовершенство системы подготовки персонала.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Организовать изучение ответственными лицами требований нормативных документов в области использования атомной энергии.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Провести внеочередную проверку знаний у работников, ответственных за безопасную эксплуатацию объекта использования атомной энергии и за допуск работников к проведению работ в области использования атомной энергии.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0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26604"/>
              </p:ext>
            </p:extLst>
          </p:nvPr>
        </p:nvGraphicFramePr>
        <p:xfrm>
          <a:off x="0" y="44624"/>
          <a:ext cx="9144000" cy="6942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78"/>
                <a:gridCol w="2907139"/>
                <a:gridCol w="1673562"/>
                <a:gridCol w="1673562"/>
                <a:gridCol w="2470259"/>
              </a:tblGrid>
              <a:tr h="27363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Лица, ответственные за РБ, учет и контроль РВ и РАО, ФЗ не имеет разрешений </a:t>
                      </a:r>
                      <a:r>
                        <a:rPr lang="ru-RU" sz="1200" dirty="0" err="1">
                          <a:effectLst/>
                        </a:rPr>
                        <a:t>Ростехнадзора</a:t>
                      </a:r>
                      <a:r>
                        <a:rPr lang="ru-RU" sz="1200" dirty="0">
                          <a:effectLst/>
                        </a:rPr>
                        <a:t> на право ведения работ в ОИАЭ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ст. 27  Федерального закона от 21.11.1995  170-ФЗ "Об использовании атомной энергии";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п.п.9,11 Перечня должностей работников (утверждён постановлением Правительства РФ от 03.03.1997 № 240)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Несовершенство системы подготовки персонала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Незнание предмета деятельности руководителями объекта, руководителями подразделений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Организовать изучение ответственными лицами требований нормативных документов в области использования атомной энергии.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Сформировать и представить заявку на получение соответствующим работником разрешения </a:t>
                      </a:r>
                      <a:r>
                        <a:rPr lang="ru-RU" sz="1200" dirty="0" err="1">
                          <a:effectLst/>
                        </a:rPr>
                        <a:t>Ростехнадзора</a:t>
                      </a:r>
                      <a:r>
                        <a:rPr lang="ru-RU" sz="1200" dirty="0">
                          <a:effectLst/>
                        </a:rPr>
                        <a:t> на право ведения работ в области использования атомной энергии.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15809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" algn="l"/>
                          <a:tab pos="35941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 предприятии отсутствуют документированные результаты проверки состояния учета и контроля РВ и РАО в рамках административного контроля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п.72 «Основные правила учета и контроля радиоактивных веществ и радиоактивных отходов в организации» НП-067-16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Недостаточный контроль со стороны руководства организации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Руководству организации рекомендуется усилить контроль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237141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9.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35941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 предприятии  применяются пломбы не соответствующие национальным стандартам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п.25 «Основные правила учета и контроля радиоактивных веществ и радиоактивных отходов в организации»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НП-067-16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Недостаточный контроль со стороны руководства организации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Руководству организации рекомендуется усилить контроль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6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8288" y="114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511633"/>
              </p:ext>
            </p:extLst>
          </p:nvPr>
        </p:nvGraphicFramePr>
        <p:xfrm>
          <a:off x="0" y="44624"/>
          <a:ext cx="9180512" cy="7687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34"/>
                <a:gridCol w="2863858"/>
                <a:gridCol w="1648648"/>
                <a:gridCol w="1648648"/>
                <a:gridCol w="2606124"/>
              </a:tblGrid>
              <a:tr h="17281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Учреждение осуществляет эксплуатацию ЗРИ (11 шт.) сверх назначенного срока службы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78 НП-038-16 «Общие положения обеспечения безопасности радиационных источников»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Необеспечение финансовыми ресурсами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Дефицит финансовых средств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Несовершенство системы ресурсного обеспечения работ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Организовать изучение ответственными лицами требований нормативных документов в области использования атомной энергии.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Осущесвлять заблаговременное планирование планирование действий, связанных с истечением назначенного срока службы ЗРИ.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734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11.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Инструкция по действиям персонала в аварийных ситуациях,  разработана без учета требований НП-014-2016 в части определения категории нарушений, порядке расследования и учета нарушений, отчетности о нарушениях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п. 2 </a:t>
                      </a:r>
                      <a:r>
                        <a:rPr lang="ru-RU" sz="1200" dirty="0" smtClean="0">
                          <a:effectLst/>
                        </a:rPr>
                        <a:t>НП-014-2016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"Правила расследования и учета нарушений при эксплуатации и выводе из эксплуатации радиационных источников, пунктов хранения радиоактивных веществ и радиоактивных отходов и обращении с радиоактивными веществами и радиоактивными отходами"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Не организована работа с документацией (приведение в </a:t>
                      </a:r>
                      <a:r>
                        <a:rPr lang="ru-RU" sz="1200" dirty="0" err="1">
                          <a:effectLst/>
                        </a:rPr>
                        <a:t>соответ-ствие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Незнание должностных функций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Несовершенство системы подготовки персонала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Организовать работу по пересмотру Инструкции по действиям персонала в аварийных ситуациях.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Внутренним документов определить  периодичность пересмотра инструкций в случае  ввода в действие новых норм и правил в области использования атомной энергии.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21734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12.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Состав и содержание  сведений, представленных в «Отчете о состоянии радиационной безопасности», не соответствуют требованиям по его составу и содержанию, установленным в формах, приведенных в приложении  к данной лицензии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Нарушение условия действия лицензии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Не организована работа с документацией (не проведен анализ соответствия)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Некорректность процедур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Несовершенство системы обращения с документацией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Организовать работу по изучению ответственными лицами организации требований к  формам "Отчета о состоянии радиационной безопасности".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В установленном порядке внести соответствующие изменения и дополнения в "Отчет о состоянии радиационной безопасности".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1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8288" y="114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989071"/>
              </p:ext>
            </p:extLst>
          </p:nvPr>
        </p:nvGraphicFramePr>
        <p:xfrm>
          <a:off x="0" y="-99392"/>
          <a:ext cx="9073008" cy="703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415"/>
                <a:gridCol w="1204000"/>
                <a:gridCol w="1855717"/>
                <a:gridCol w="1609727"/>
                <a:gridCol w="3951149"/>
              </a:tblGrid>
              <a:tr h="28164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деятельности без соответствующей лицензии </a:t>
                      </a:r>
                      <a:r>
                        <a:rPr lang="ru-RU" sz="1100" dirty="0" err="1">
                          <a:effectLst/>
                        </a:rPr>
                        <a:t>Ростехнадзора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ст. 26 Федерального закона от 21.11.1995  170-ФЗ "Об использовании атомной энергии"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Несовершенство системы </a:t>
                      </a:r>
                      <a:r>
                        <a:rPr lang="ru-RU" sz="1100" dirty="0" err="1">
                          <a:effectLst/>
                        </a:rPr>
                        <a:t>админи-стративного</a:t>
                      </a:r>
                      <a:r>
                        <a:rPr lang="ru-RU" sz="1100" dirty="0">
                          <a:effectLst/>
                        </a:rPr>
                        <a:t> управления. 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2. Незнание предмета деятельности.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3. Неготовность исполнителей и контролирующих лиц. </a:t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В случае планирования продолжения осуществления </a:t>
                      </a:r>
                      <a:r>
                        <a:rPr lang="ru-RU" sz="1100" dirty="0" err="1">
                          <a:effectLst/>
                        </a:rPr>
                        <a:t>деятельсности</a:t>
                      </a:r>
                      <a:r>
                        <a:rPr lang="ru-RU" sz="1100" dirty="0">
                          <a:effectLst/>
                        </a:rPr>
                        <a:t> в области использования атомной энергии после окончания срока действия ранее полученной лицензии </a:t>
                      </a:r>
                      <a:r>
                        <a:rPr lang="ru-RU" sz="1100" dirty="0" err="1">
                          <a:effectLst/>
                        </a:rPr>
                        <a:t>Ростехнадзора</a:t>
                      </a:r>
                      <a:r>
                        <a:rPr lang="ru-RU" sz="1100" dirty="0">
                          <a:effectLst/>
                        </a:rPr>
                        <a:t> заблаговременно (не менее, чем за 6 месяцев до окончания срока действия лицензии) направить в </a:t>
                      </a:r>
                      <a:r>
                        <a:rPr lang="ru-RU" sz="1100" dirty="0" err="1">
                          <a:effectLst/>
                        </a:rPr>
                        <a:t>Ростехнадзор</a:t>
                      </a:r>
                      <a:r>
                        <a:rPr lang="ru-RU" sz="1100" dirty="0">
                          <a:effectLst/>
                        </a:rPr>
                        <a:t> заявление с комплектом обосновывающих документов на получение лицензии на новый срок).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2. В случае невозможности своевременного получения лицензии на право осуществления деятельности в области использования атомной энергии (до истечения срока действия имеющейся лицензии) организации необходимо заблаговременно принять соответствующие меры по  передаче радиационных источников на временное хранение в иную организацию, имеющую соответствующую лицензию </a:t>
                      </a:r>
                      <a:r>
                        <a:rPr lang="ru-RU" sz="1100" dirty="0" err="1">
                          <a:effectLst/>
                        </a:rPr>
                        <a:t>Ростехнадзора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41409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14.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Невыполнение в установленный срок ранее выданного предписания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32 г)  Положения о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лицензировании деятельности в области использования атомной энергии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Неготовность исполнителей и контролирующих лиц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2. Несовершенство системы административного управления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3. Незнание предмета деятельности.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4. Несовершенство системы подготовки персонала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indent="1943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 получении предписания по устранению выявленных нарушений в области использования атомной энергии: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1. Назначить должностных лиц,  ответственных за исполнением предписания и за контроль исполнения предписания.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2. В случае невозможности исполнения в установленный срок предписания по причинам, не зависящим от организации, организация вправе не позднее чем за 10 рабочих дней до истечения срока исполнения предписания обратиться к руководителю (заместителю руководителя) территориального органа </a:t>
                      </a:r>
                      <a:r>
                        <a:rPr lang="ru-RU" sz="1100" dirty="0" err="1">
                          <a:effectLst/>
                        </a:rPr>
                        <a:t>Ростехнадзора</a:t>
                      </a:r>
                      <a:r>
                        <a:rPr lang="ru-RU" sz="1100" dirty="0">
                          <a:effectLst/>
                        </a:rPr>
                        <a:t>, выдавшего предписание, с мотивированным заявлением о продлении срока исполнения предписания (пункта предписания) посредством направления письменного заявления с обоснованием необходимости продления срока, с указанием компенсирующих мер, принятых для обеспечения безопасности с обоснованием их эффективности и достаточности (п. 73 «Административного регламента по исполнению Федеральной службой по экологическому, технологическому и атомному надзору государственной функции по федеральному государственному надзору в области использования атомной энергии»).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9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СРАВНИТЕЛЬНЫЕ ПОКАЗАТЕЛИ АДМИНИСТРАТИВНЫХ МЕР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кв-ле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2018,2019  года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73331"/>
              </p:ext>
            </p:extLst>
          </p:nvPr>
        </p:nvGraphicFramePr>
        <p:xfrm>
          <a:off x="323528" y="1196752"/>
          <a:ext cx="8461448" cy="2269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870"/>
                <a:gridCol w="3128603"/>
                <a:gridCol w="2701975"/>
              </a:tblGrid>
              <a:tr h="691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Административные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меры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 </a:t>
                      </a:r>
                      <a:r>
                        <a:rPr lang="ru-RU" sz="1600" dirty="0" err="1" smtClean="0">
                          <a:effectLst/>
                        </a:rPr>
                        <a:t>кв</a:t>
                      </a:r>
                      <a:r>
                        <a:rPr lang="ru-RU" sz="1600" dirty="0" smtClean="0">
                          <a:effectLst/>
                        </a:rPr>
                        <a:t>-л 2018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 </a:t>
                      </a:r>
                      <a:r>
                        <a:rPr lang="ru-RU" sz="1600" dirty="0" err="1" smtClean="0">
                          <a:effectLst/>
                        </a:rPr>
                        <a:t>кв</a:t>
                      </a:r>
                      <a:r>
                        <a:rPr lang="ru-RU" sz="1600" dirty="0" smtClean="0">
                          <a:effectLst/>
                        </a:rPr>
                        <a:t>-л 2019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8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Оштрафовано</a:t>
                      </a:r>
                      <a:r>
                        <a:rPr lang="ru-RU" sz="1400" baseline="0" dirty="0" smtClean="0">
                          <a:effectLst/>
                        </a:rPr>
                        <a:t>  юридических лиц /</a:t>
                      </a:r>
                      <a:r>
                        <a:rPr lang="ru-RU" sz="1400" dirty="0" smtClean="0">
                          <a:effectLst/>
                        </a:rPr>
                        <a:t>сумма штрафов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6/1600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6/1380 </a:t>
                      </a:r>
                      <a:r>
                        <a:rPr lang="ru-RU" sz="1600" dirty="0" err="1" smtClean="0"/>
                        <a:t>тыс.руб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</a:tr>
              <a:tr h="628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Оштрафовано должностных  лиц/сумма штрафов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6/130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тыс.руб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10/183 </a:t>
                      </a:r>
                      <a:r>
                        <a:rPr lang="ru-RU" sz="1600" dirty="0" err="1" smtClean="0"/>
                        <a:t>тыс.руб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</a:tr>
              <a:tr h="321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Предупреждено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3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Предостережения о недопустимости нарушения обязательных требований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Объявление предостережения о недопустимости нарушения обязательных требований представляет собой профилактическую </a:t>
            </a:r>
            <a:r>
              <a:rPr lang="ru-RU" sz="1600" dirty="0" smtClean="0"/>
              <a:t>меру.</a:t>
            </a:r>
            <a:r>
              <a:rPr lang="ru-RU" sz="1600" dirty="0"/>
              <a:t> Общие условия объявления предостережения определены Законом № 294-ФЗ, а порядок его составления и направления, подачи юридическим лицом, индивидуальным предпринимателем возражений на предостережение и их рассмотрения, уведомления об исполнении предостережения установлен постановлением Правительства Российской Федерации от 10 февраля 2017 г. </a:t>
            </a:r>
            <a:r>
              <a:rPr lang="ru-RU" sz="1600" dirty="0" smtClean="0"/>
              <a:t>№166</a:t>
            </a:r>
            <a:r>
              <a:rPr lang="ru-RU" sz="1600" dirty="0"/>
              <a:t>. </a:t>
            </a:r>
          </a:p>
          <a:p>
            <a:pPr marL="0" indent="0" algn="just">
              <a:buNone/>
            </a:pPr>
            <a:r>
              <a:rPr lang="ru-RU" sz="1600" dirty="0"/>
              <a:t>Предостережение о недопустимости нарушения обязательных требований может быть </a:t>
            </a:r>
            <a:r>
              <a:rPr lang="ru-RU" sz="1600" dirty="0" smtClean="0"/>
              <a:t>объявлено </a:t>
            </a:r>
            <a:r>
              <a:rPr lang="ru-RU" sz="1600" dirty="0"/>
              <a:t>в </a:t>
            </a:r>
            <a:r>
              <a:rPr lang="ru-RU" sz="1600" dirty="0" smtClean="0"/>
              <a:t>случае:</a:t>
            </a:r>
          </a:p>
          <a:p>
            <a:pPr marL="0" indent="0">
              <a:buNone/>
            </a:pPr>
            <a:r>
              <a:rPr lang="ru-RU" sz="1600" dirty="0"/>
              <a:t>1) непосредственное выявление признаков допущенных или готовящихся нарушений контрольно-надзорным органом в ходе реализации мероприятий по контролю, осуществляемых без взаимодействия с подконтрольными субъектами; </a:t>
            </a:r>
          </a:p>
          <a:p>
            <a:pPr marL="0" indent="0">
              <a:buNone/>
            </a:pPr>
            <a:r>
              <a:rPr lang="ru-RU" sz="1600" dirty="0"/>
              <a:t>2) обращения и заявления граждан и их объединений (за исключением обращений и заявлений, авторство которых не подтверждено); </a:t>
            </a:r>
          </a:p>
          <a:p>
            <a:pPr marL="0" indent="0">
              <a:buNone/>
            </a:pPr>
            <a:r>
              <a:rPr lang="ru-RU" sz="1600" dirty="0"/>
              <a:t>3) информация, поступившая от органов государственной власти, органов местного самоуправления; </a:t>
            </a:r>
          </a:p>
          <a:p>
            <a:pPr marL="0" indent="0">
              <a:buNone/>
            </a:pPr>
            <a:r>
              <a:rPr lang="ru-RU" sz="1600" dirty="0"/>
              <a:t>4) информация из средств массовой информации. </a:t>
            </a:r>
          </a:p>
          <a:p>
            <a:pPr marL="0" indent="0" algn="just">
              <a:buNone/>
            </a:pPr>
            <a:r>
              <a:rPr lang="ru-RU" sz="1600" dirty="0" smtClean="0"/>
              <a:t>Объявление </a:t>
            </a:r>
            <a:r>
              <a:rPr lang="ru-RU" sz="1600" dirty="0"/>
              <a:t>предостережения о недопустимости нарушения обязательных требований может служить альтернативой решению о проведении внеплановой проверки, но не решению о возбуждении дела об административном правонарушении. Если контрольно-надзорный орган располагает данными, свидетельствующими о совершении подконтрольным субъектом административного правонарушения, он обязан инициировать возбуждение дела об административном правонарушении.</a:t>
            </a:r>
          </a:p>
          <a:p>
            <a:pPr marL="0" indent="0" algn="just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14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32956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2956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971550" y="4076700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Балаковская АЭС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900113" y="1412875"/>
            <a:ext cx="2097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Калининская АЭС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1476375" y="260350"/>
            <a:ext cx="564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/>
              <a:t>Субъекты Российской Федерации поднадзорные </a:t>
            </a:r>
            <a:endParaRPr lang="en-US" dirty="0"/>
          </a:p>
          <a:p>
            <a:r>
              <a:rPr lang="ru-RU" dirty="0"/>
              <a:t>Волжскому МТУ по надзору за ЯРБ </a:t>
            </a:r>
            <a:r>
              <a:rPr lang="ru-RU" dirty="0" err="1"/>
              <a:t>Ростехнадзора</a:t>
            </a:r>
            <a:endParaRPr lang="ru-RU" dirty="0"/>
          </a:p>
        </p:txBody>
      </p:sp>
      <p:pic>
        <p:nvPicPr>
          <p:cNvPr id="4103" name="Picture 12" descr="okr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011238"/>
            <a:ext cx="525145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905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3722688" y="5805488"/>
            <a:ext cx="50974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Волжское МТУ по надзору за ЯРБ Ростехнадзора также осуществляет деятельность на территории Тверской области (г.Удомля) в части надзора за безопасностью Калининской АЭС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2008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Краткий обзор предостережений </a:t>
            </a:r>
            <a:r>
              <a:rPr lang="ru-RU" sz="2000" dirty="0">
                <a:solidFill>
                  <a:srgbClr val="FF0000"/>
                </a:solidFill>
              </a:rPr>
              <a:t>о недопустимости  нарушений обязательных требований, направленных </a:t>
            </a:r>
            <a:r>
              <a:rPr lang="ru-RU" sz="2000" dirty="0" smtClean="0">
                <a:solidFill>
                  <a:srgbClr val="FF0000"/>
                </a:solidFill>
              </a:rPr>
              <a:t>Управлением в </a:t>
            </a:r>
            <a:r>
              <a:rPr lang="ru-RU" sz="2000" dirty="0">
                <a:solidFill>
                  <a:srgbClr val="FF0000"/>
                </a:solidFill>
              </a:rPr>
              <a:t>I квартале 2019 </a:t>
            </a:r>
            <a:r>
              <a:rPr lang="ru-RU" sz="2000" dirty="0" smtClean="0">
                <a:solidFill>
                  <a:srgbClr val="FF0000"/>
                </a:solidFill>
              </a:rPr>
              <a:t>года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05319"/>
              </p:ext>
            </p:extLst>
          </p:nvPr>
        </p:nvGraphicFramePr>
        <p:xfrm>
          <a:off x="0" y="980728"/>
          <a:ext cx="9036495" cy="331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829"/>
                <a:gridCol w="4480883"/>
                <a:gridCol w="4124783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60" marR="54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Информация о нарушении обязательных требований,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60" marR="54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Предложенные  меры по обеспечению соблюдения обязательных требований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60" marR="54160" marT="0" marB="0" anchor="ctr"/>
                </a:tc>
              </a:tr>
              <a:tr h="19409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60" marR="541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Организация </a:t>
                      </a:r>
                      <a:r>
                        <a:rPr lang="ru-RU" sz="1200" b="1" dirty="0" smtClean="0">
                          <a:effectLst/>
                        </a:rPr>
                        <a:t>не зарегистрирована </a:t>
                      </a:r>
                      <a:r>
                        <a:rPr lang="ru-RU" sz="1200" b="1" dirty="0">
                          <a:effectLst/>
                        </a:rPr>
                        <a:t>в соответствии с требованиями статьи 36.1 Федерального закона «Об использовании атомной энергии» от 21.11.1995 № 170-ФЗ как организация, осуществляющая деятельность по эксплуатации радиационных источников, содержащих в своем составе только </a:t>
                      </a:r>
                      <a:r>
                        <a:rPr lang="ru-RU" sz="1200" b="1" dirty="0" err="1">
                          <a:effectLst/>
                        </a:rPr>
                        <a:t>радионуклидные</a:t>
                      </a:r>
                      <a:r>
                        <a:rPr lang="ru-RU" sz="1200" b="1" dirty="0">
                          <a:effectLst/>
                        </a:rPr>
                        <a:t> источники четвертой и пятой категории радиационной опасности» </a:t>
                      </a:r>
                      <a:r>
                        <a:rPr lang="ru-RU" sz="1200" dirty="0">
                          <a:effectLst/>
                        </a:rPr>
                        <a:t>в порядке, установленном "Правилами регистрации организаций, осуществляющих деятельность по эксплуатации радиационных источников, содержащих в своем составе только </a:t>
                      </a:r>
                      <a:r>
                        <a:rPr lang="ru-RU" sz="1200" dirty="0" err="1">
                          <a:effectLst/>
                        </a:rPr>
                        <a:t>радионуклидные</a:t>
                      </a:r>
                      <a:r>
                        <a:rPr lang="ru-RU" sz="1200" dirty="0">
                          <a:effectLst/>
                        </a:rPr>
                        <a:t> источники четвертой и пятой категорий радиационной опасности", утвержденных постановлением Правительства РФ от 19.11.2012 № 1184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60" marR="541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Организации  </a:t>
                      </a:r>
                      <a:r>
                        <a:rPr lang="ru-RU" sz="1200" dirty="0">
                          <a:effectLst/>
                        </a:rPr>
                        <a:t>принять соответствующие меры по обеспечению соблюдений указанных требований, а также направить в Межрегиональный отдел инспекций в Саратовской и Самарской областях Волжского межрегионального территориального управления по надзору за ядерной и радиационной безопасностью Федеральной службы по экологическому, технологическому и атомному надзору уведомление об исполнении настоящего предостережения в срок, не позднее 19.04.2019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60" marR="5416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14544"/>
              </p:ext>
            </p:extLst>
          </p:nvPr>
        </p:nvGraphicFramePr>
        <p:xfrm>
          <a:off x="-11038" y="4293096"/>
          <a:ext cx="9036496" cy="265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74"/>
                <a:gridCol w="4525466"/>
                <a:gridCol w="4104456"/>
              </a:tblGrid>
              <a:tr h="26564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2.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6" marR="60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п. 81 «Основные правила учета и контроля радиоактивных веществ и радиоактивных отходов в организации» </a:t>
                      </a:r>
                      <a:r>
                        <a:rPr lang="ru-RU" sz="1100" dirty="0" smtClean="0">
                          <a:effectLst/>
                        </a:rPr>
                        <a:t>НП-067-16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п. 21 Приказа </a:t>
                      </a:r>
                      <a:r>
                        <a:rPr lang="ru-RU" sz="1100" dirty="0" err="1">
                          <a:effectLst/>
                        </a:rPr>
                        <a:t>Госкорпорации</a:t>
                      </a:r>
                      <a:r>
                        <a:rPr lang="ru-RU" sz="1100" dirty="0">
                          <a:effectLst/>
                        </a:rPr>
                        <a:t> «</a:t>
                      </a:r>
                      <a:r>
                        <a:rPr lang="ru-RU" sz="1100" dirty="0" err="1">
                          <a:effectLst/>
                        </a:rPr>
                        <a:t>Росатом</a:t>
                      </a:r>
                      <a:r>
                        <a:rPr lang="ru-RU" sz="1100" dirty="0">
                          <a:effectLst/>
                        </a:rPr>
                        <a:t>» от 28.09.2016 № 1/24-НПА «Об утверждении форм отчетов в области государственного учета и контроля радиоактивных веществ, радиоактивных отходов и ядерных материалов, не подлежащих учету в системе государственного учета и контроля ядерных материалов, активность которых больше или равна минимально значимой активности или удельная активность которых больше или равна минимально значимой удельной активности, установленной федеральными нормами и правилами в области использования атомной энергии, порядка и сроков представления отчетов»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6" marR="6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Представить необходимую информацию в РИАЦ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6" marR="609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</a:rPr>
              <a:t>ПРЕДОСТАВЛЕНИЕ </a:t>
            </a:r>
            <a:r>
              <a:rPr lang="ru-RU" altLang="ru-RU" sz="1800" b="1" dirty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</a:rPr>
              <a:t>ГОСУДАРСТВЕННЫХ УСЛУГ ПО ЛИЦЕЗИРОВАНИЮ ДЕЯТЕЛЬНОСТИ В ОБЛАСТИ ИСПОЛЬЗОВАНИЯ АТОМНОЙ ЭНЕРГИИ И  ВЫДАЧЕ РАЗРЕШЕНИЙ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078916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" y="3789040"/>
            <a:ext cx="20478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252091"/>
            <a:ext cx="7596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1600" b="1" dirty="0">
                <a:solidFill>
                  <a:srgbClr val="FF0000"/>
                </a:solidFill>
              </a:rPr>
              <a:t>Лицензирование деятельности в области ИАЭ: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FF0000"/>
                </a:solidFill>
              </a:rPr>
              <a:t>Поступило на рассмотрение </a:t>
            </a:r>
            <a:r>
              <a:rPr lang="ru-RU" sz="1600" dirty="0" smtClean="0">
                <a:solidFill>
                  <a:srgbClr val="FF0000"/>
                </a:solidFill>
              </a:rPr>
              <a:t>52 заявлений</a:t>
            </a:r>
            <a:endParaRPr lang="ru-RU" sz="1600" dirty="0">
              <a:solidFill>
                <a:srgbClr val="FF0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Clr>
                <a:srgbClr val="31B6FD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FF0000"/>
                </a:solidFill>
              </a:rPr>
              <a:t>Принято решений об отказе в рассмотрении заявлений  - </a:t>
            </a:r>
            <a:r>
              <a:rPr lang="ru-RU" sz="1600" dirty="0" smtClean="0">
                <a:solidFill>
                  <a:srgbClr val="FF0000"/>
                </a:solidFill>
              </a:rPr>
              <a:t>3</a:t>
            </a:r>
            <a:endParaRPr lang="ru-RU" sz="1600" dirty="0">
              <a:solidFill>
                <a:srgbClr val="FF0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FF0000"/>
                </a:solidFill>
              </a:rPr>
              <a:t>Выдано лицензий – </a:t>
            </a:r>
            <a:r>
              <a:rPr lang="ru-RU" sz="1600" dirty="0" smtClean="0">
                <a:solidFill>
                  <a:srgbClr val="FF0000"/>
                </a:solidFill>
              </a:rPr>
              <a:t>29</a:t>
            </a:r>
          </a:p>
          <a:p>
            <a:pPr marL="411480" eaLnBrk="1" fontAlgn="auto" hangingPunct="1">
              <a:spcAft>
                <a:spcPts val="0"/>
              </a:spcAft>
              <a:defRPr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Выдача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разрешений на право ведения работ в области ИАЭ работникам ОИАЭ: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Поступило на рассмотрение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243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заявлений</a:t>
            </a:r>
          </a:p>
          <a:p>
            <a:pPr marL="411480" lv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Отказано в рассмотрении заявления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-40</a:t>
            </a:r>
            <a:r>
              <a:rPr lang="ru-RU" sz="1600" dirty="0" smtClean="0"/>
              <a:t>(неполное представление </a:t>
            </a:r>
            <a:r>
              <a:rPr lang="ru-RU" sz="1600" dirty="0"/>
              <a:t>документов)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Выдано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разрешений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166</a:t>
            </a:r>
          </a:p>
          <a:p>
            <a:pPr marL="411480" eaLnBrk="1" fontAlgn="auto" hangingPunct="1">
              <a:spcAft>
                <a:spcPts val="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Регистрация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организаций, осуществляющих деятельность по эксплуатации РИ, содержащих в своем составе только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радионуклидные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источники четвертой и пятой категорий радиационной опасности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Подано уведомлений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–14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Зарегистрировано организаций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–14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Отказано в  рассмотрении -3</a:t>
            </a:r>
            <a:r>
              <a:rPr lang="ru-RU" sz="1600" dirty="0" smtClean="0"/>
              <a:t> (недостоверность </a:t>
            </a:r>
            <a:r>
              <a:rPr lang="ru-RU" sz="1600" dirty="0"/>
              <a:t>и неполнота представленных в уведомлении </a:t>
            </a:r>
            <a:r>
              <a:rPr lang="ru-RU" sz="1600" dirty="0" smtClean="0"/>
              <a:t>сведений).</a:t>
            </a:r>
            <a:endParaRPr lang="ru-RU" sz="1600" dirty="0"/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8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Основные причины отказов в дальнейшем рассмотрении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документов  по лицензированию деятельности в области использования атомной энергии 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Представленные комплекты документов не соответствуют требованиям Административного регламента по лицензированию (приказ </a:t>
            </a:r>
            <a:r>
              <a:rPr lang="ru-RU" sz="2000" dirty="0" err="1"/>
              <a:t>Ростехнадзора</a:t>
            </a:r>
            <a:r>
              <a:rPr lang="ru-RU" sz="2000" dirty="0"/>
              <a:t> от 08.10.2014 №453)</a:t>
            </a:r>
          </a:p>
          <a:p>
            <a:pPr lvl="0"/>
            <a:r>
              <a:rPr lang="ru-RU" sz="2000" dirty="0"/>
              <a:t>Суммы уплаченных государственных пошлин не соответствует требованиям Налогового кодекса Российской Федерации (Часть II, раздел VIII, глава 25.3, статья 333.33, пункт 95)</a:t>
            </a:r>
          </a:p>
          <a:p>
            <a:pPr lvl="0"/>
            <a:r>
              <a:rPr lang="ru-RU" sz="2000" dirty="0"/>
              <a:t>Замечания к заявлениям:</a:t>
            </a:r>
          </a:p>
          <a:p>
            <a:pPr marL="0" indent="0">
              <a:buNone/>
            </a:pPr>
            <a:r>
              <a:rPr lang="ru-RU" sz="2000" dirty="0"/>
              <a:t>- заявленные виды деятельности не соответствуют статье 26 Федерального закона «Об использовании атомной энергии» 170-ФЗ;</a:t>
            </a:r>
          </a:p>
          <a:p>
            <a:pPr marL="0" indent="0">
              <a:buNone/>
            </a:pPr>
            <a:r>
              <a:rPr lang="ru-RU" sz="2000" dirty="0"/>
              <a:t>- адреса местонахождения не соответствуют сведениям из единого государственного реестра юридических лиц (требования пункта 50 Административного регламента).</a:t>
            </a:r>
          </a:p>
        </p:txBody>
      </p:sp>
    </p:spTree>
    <p:extLst>
      <p:ext uri="{BB962C8B-B14F-4D97-AF65-F5344CB8AC3E}">
        <p14:creationId xmlns:p14="http://schemas.microsoft.com/office/powerpoint/2010/main" val="35977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Взимание госпошлины за совмещенные лицензии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0160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На предыдущем публичном мероприятии во время анкетирования был задан вопрос про совмещенную лицензию на конструирование и изготовление оборудования для объектов использования атомной </a:t>
            </a:r>
            <a:r>
              <a:rPr lang="ru-RU" sz="1800" dirty="0" smtClean="0"/>
              <a:t>энергии. Почему </a:t>
            </a:r>
            <a:r>
              <a:rPr lang="ru-RU" sz="1800" dirty="0"/>
              <a:t>нужно платить две госпошлины?</a:t>
            </a:r>
          </a:p>
          <a:p>
            <a:pPr algn="just"/>
            <a:r>
              <a:rPr lang="ru-RU" sz="1800" dirty="0"/>
              <a:t>Согласно статьям 333.18 и 333.33 Налогового кодекса Российской Федерации государственная пошлина оплачивается за совершение каждого юридически значимого действия. При приеме заявлений и документов о предоставлении совмещенной лицензии </a:t>
            </a:r>
            <a:r>
              <a:rPr lang="ru-RU" sz="1800" dirty="0" err="1"/>
              <a:t>Ростехнадзор</a:t>
            </a:r>
            <a:r>
              <a:rPr lang="ru-RU" sz="1800" dirty="0"/>
              <a:t> в каждом случае обязан разъяснить заявителям, что позиция уполномоченного органа следующая: государственная пошлина взимается </a:t>
            </a:r>
            <a:r>
              <a:rPr lang="ru-RU" sz="1800" b="1" dirty="0"/>
              <a:t>за каждый вид деятельности</a:t>
            </a:r>
            <a:r>
              <a:rPr lang="ru-RU" sz="1800" dirty="0"/>
              <a:t>, подлежащий лицензированию, поскольку процедура лицензирования на каждый конкретный вид деятельности предполагает совершение </a:t>
            </a:r>
            <a:r>
              <a:rPr lang="ru-RU" sz="1800" b="1" dirty="0"/>
              <a:t>отдельных</a:t>
            </a:r>
            <a:r>
              <a:rPr lang="ru-RU" sz="1800" dirty="0"/>
              <a:t> юридически значимых действий, облагаемых государственной пошлиной.   </a:t>
            </a:r>
          </a:p>
        </p:txBody>
      </p:sp>
    </p:spTree>
    <p:extLst>
      <p:ext uri="{BB962C8B-B14F-4D97-AF65-F5344CB8AC3E}">
        <p14:creationId xmlns:p14="http://schemas.microsoft.com/office/powerpoint/2010/main" val="7038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395288" y="2997200"/>
            <a:ext cx="8280400" cy="1008063"/>
          </a:xfrm>
        </p:spPr>
        <p:txBody>
          <a:bodyPr/>
          <a:lstStyle/>
          <a:p>
            <a:pPr algn="ctr">
              <a:defRPr/>
            </a:pP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ВНИМАНИЕ!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7652" name="Picture 3" descr="C:\Users\N.Asatova\Desktop\Герб цветн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429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Выполняя поставленные задачи по совершенствованию нормативных правовых актов для устранения устаревших, дублирующих и избыточных обязательных требований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Ростехнадзором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проводится планомерная работа по разработке и совершенствованию нормативных документов в области использования атомной энергии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dirty="0"/>
              <a:t>В 1 квартале 2019 года вступили  в  силу 2 федеральных норм и правил в области использования атомной </a:t>
            </a:r>
            <a:r>
              <a:rPr lang="ru-RU" sz="2000" dirty="0" smtClean="0"/>
              <a:t>энергии. С </a:t>
            </a:r>
            <a:r>
              <a:rPr lang="ru-RU" sz="2000" dirty="0"/>
              <a:t>текстами ФНП можно ознакомиться на Официальном интернет портале правовой информации (www.pravo.gov.ru) или на сайте Управления (</a:t>
            </a:r>
            <a:r>
              <a:rPr lang="ru-RU" sz="2000" u="sng" dirty="0" err="1">
                <a:hlinkClick r:id="rId2"/>
              </a:rPr>
              <a:t>www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vol</a:t>
            </a:r>
            <a:r>
              <a:rPr lang="ru-RU" sz="2000" u="sng" dirty="0">
                <a:hlinkClick r:id="rId2"/>
              </a:rPr>
              <a:t>-</a:t>
            </a:r>
            <a:r>
              <a:rPr lang="en-US" sz="2000" u="sng" dirty="0" err="1">
                <a:hlinkClick r:id="rId2"/>
              </a:rPr>
              <a:t>nrs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gosnadzor</a:t>
            </a:r>
            <a:r>
              <a:rPr lang="ru-RU" sz="2000" u="sng" dirty="0">
                <a:hlinkClick r:id="rId2"/>
              </a:rPr>
              <a:t>.</a:t>
            </a:r>
            <a:r>
              <a:rPr lang="ru-RU" sz="2000" u="sng" dirty="0" err="1">
                <a:hlinkClick r:id="rId2"/>
              </a:rPr>
              <a:t>ru</a:t>
            </a:r>
            <a:r>
              <a:rPr lang="ru-RU" sz="2000" dirty="0"/>
              <a:t>).  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74683"/>
              </p:ext>
            </p:extLst>
          </p:nvPr>
        </p:nvGraphicFramePr>
        <p:xfrm>
          <a:off x="395536" y="2982119"/>
          <a:ext cx="8291264" cy="3471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9429"/>
                <a:gridCol w="4543613"/>
                <a:gridCol w="1669860"/>
                <a:gridCol w="1308362"/>
              </a:tblGrid>
              <a:tr h="815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ФНП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 Ростехнадзора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вступления в силу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95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Сварка и наплавка оборудования и трубопроводов атомных энергетических установок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НП-104-18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b="0" dirty="0" smtClean="0"/>
                        <a:t>Вместо ПНАЭ Г-7-009-89)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№554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от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14.11.2018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06.01.2019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58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Правила контроля металла оборудования и трубопроводов атомных энергетических установок при изготовлении и монтаже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НП-105-18 (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Вместо ПНАЭ Г-7-010-89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Приказ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№553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от </a:t>
                      </a:r>
                      <a:r>
                        <a:rPr lang="ru-RU" sz="2000" dirty="0">
                          <a:effectLst/>
                        </a:rPr>
                        <a:t>14.11.2018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01.01.2019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Руководства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безопасности в области использования атомной энергии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23587" name="Rectangle 60"/>
          <p:cNvSpPr>
            <a:spLocks noChangeArrowheads="1"/>
          </p:cNvSpPr>
          <p:nvPr/>
        </p:nvSpPr>
        <p:spPr bwMode="auto">
          <a:xfrm>
            <a:off x="2443163" y="2595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92607"/>
              </p:ext>
            </p:extLst>
          </p:nvPr>
        </p:nvGraphicFramePr>
        <p:xfrm>
          <a:off x="35497" y="1677001"/>
          <a:ext cx="8627492" cy="5178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7534"/>
                <a:gridCol w="4184332"/>
                <a:gridCol w="1841107"/>
                <a:gridCol w="1794519"/>
              </a:tblGrid>
              <a:tr h="999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руководства по безопасности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Приказ </a:t>
                      </a:r>
                      <a:r>
                        <a:rPr lang="ru-RU" sz="1400" dirty="0" err="1">
                          <a:effectLst/>
                        </a:rPr>
                        <a:t>Ростехнадзора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НПА,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в целях содействия которому разработано РБ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70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Рекомендации по составу и содержанию инструкции по ликвидации аварий в хранилищах ядерного топлива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РБ-151-19 (вместо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21.01.2019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НП-016-05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НП-035-02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НП-051-04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НП-066-05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НП-077-06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42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Рекомендации по проведению анализа уязвимости ядерного объекта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РБ-156-19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22.01.2019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НП-083-15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707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Рекомендации по проведению оценки эффективности систем физической защиты объектов использования атомной энергии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РБ-157-19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Приказ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28.01.2019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НП-083-15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76672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целях содействия соблюдению обязательных требований, изложенных в действующих федеральных нормах и правилах,  разработаны и введены в действие в 1 квартале </a:t>
            </a:r>
            <a:r>
              <a:rPr lang="ru-RU" dirty="0" smtClean="0"/>
              <a:t>2019 </a:t>
            </a:r>
            <a:r>
              <a:rPr lang="ru-RU" dirty="0"/>
              <a:t>года 3 руководства по безопасности</a:t>
            </a:r>
            <a:r>
              <a:rPr lang="ru-RU" b="1" i="1" dirty="0"/>
              <a:t> </a:t>
            </a:r>
            <a:r>
              <a:rPr lang="ru-RU" dirty="0"/>
              <a:t>при использовании атомной энергии.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800" dirty="0" smtClean="0"/>
              <a:t>Выявленные правонарушения при проведении проверочных мероприятий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6419188"/>
              </p:ext>
            </p:extLst>
          </p:nvPr>
        </p:nvGraphicFramePr>
        <p:xfrm>
          <a:off x="133028" y="1412776"/>
          <a:ext cx="489654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03683099"/>
              </p:ext>
            </p:extLst>
          </p:nvPr>
        </p:nvGraphicFramePr>
        <p:xfrm>
          <a:off x="5039544" y="1412776"/>
          <a:ext cx="40689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90872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Выявленные правонарушение</a:t>
            </a:r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  в 1 квартале 2019году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0872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Выявленные правонарушения</a:t>
            </a:r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в 1 </a:t>
            </a:r>
            <a:r>
              <a:rPr lang="ru-RU" dirty="0" err="1" smtClean="0">
                <a:solidFill>
                  <a:schemeClr val="accent3"/>
                </a:solidFill>
              </a:rPr>
              <a:t>кв-ле</a:t>
            </a:r>
            <a:r>
              <a:rPr lang="ru-RU" dirty="0" smtClean="0">
                <a:solidFill>
                  <a:schemeClr val="accent3"/>
                </a:solidFill>
              </a:rPr>
              <a:t> 2018, 2019годах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157192"/>
            <a:ext cx="84249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49580" algn="l"/>
              </a:tabLst>
            </a:pPr>
            <a:r>
              <a:rPr lang="ru-RU" sz="1600" b="1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При проведении 538 КНМ выявлено </a:t>
            </a:r>
            <a:r>
              <a:rPr lang="ru-RU" sz="16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76 </a:t>
            </a:r>
            <a:r>
              <a:rPr lang="ru-RU" sz="1600" b="1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правонарушений  </a:t>
            </a:r>
            <a:r>
              <a:rPr lang="ru-RU" sz="16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норм и правил в ОИАЭ </a:t>
            </a:r>
            <a:r>
              <a:rPr lang="ru-RU" sz="1600" b="1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16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требования условий действия </a:t>
            </a:r>
            <a:r>
              <a:rPr lang="ru-RU" sz="1600" b="1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лицензий.</a:t>
            </a:r>
            <a:r>
              <a:rPr lang="ru-RU" sz="1600" b="1" dirty="0">
                <a:latin typeface="+mj-lt"/>
              </a:rPr>
              <a:t> Следует отметить, что  выявленных нарушений  почти  в 2 раза </a:t>
            </a:r>
            <a:r>
              <a:rPr lang="ru-RU" sz="1600" b="1" dirty="0" smtClean="0">
                <a:latin typeface="+mj-lt"/>
              </a:rPr>
              <a:t>меньше, </a:t>
            </a:r>
            <a:r>
              <a:rPr lang="ru-RU" sz="1600" b="1" dirty="0">
                <a:latin typeface="+mj-lt"/>
              </a:rPr>
              <a:t>чем за 1 квартал  2018года (было 140 </a:t>
            </a:r>
            <a:r>
              <a:rPr lang="ru-RU" sz="1600" b="1" dirty="0" smtClean="0">
                <a:latin typeface="+mj-lt"/>
              </a:rPr>
              <a:t>правонарушений </a:t>
            </a:r>
            <a:r>
              <a:rPr lang="ru-RU" sz="1600" b="1" dirty="0">
                <a:latin typeface="+mj-lt"/>
              </a:rPr>
              <a:t>при проведении 404 КНМ ) </a:t>
            </a:r>
            <a:endParaRPr lang="ru-RU" sz="1600" dirty="0">
              <a:latin typeface="+mj-lt"/>
            </a:endParaRPr>
          </a:p>
          <a:p>
            <a:pPr lvl="0" indent="450215" algn="just">
              <a:lnSpc>
                <a:spcPct val="115000"/>
              </a:lnSpc>
              <a:tabLst>
                <a:tab pos="449580" algn="l"/>
              </a:tabLst>
            </a:pPr>
            <a:endParaRPr lang="ru-RU" sz="1600" b="1" dirty="0"/>
          </a:p>
          <a:p>
            <a:pPr indent="450215" algn="just">
              <a:lnSpc>
                <a:spcPct val="115000"/>
              </a:lnSpc>
              <a:tabLst>
                <a:tab pos="44958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50215" algn="just">
              <a:lnSpc>
                <a:spcPct val="115000"/>
              </a:lnSpc>
              <a:tabLst>
                <a:tab pos="449580" algn="l"/>
              </a:tabLst>
            </a:pPr>
            <a:endParaRPr lang="ru-RU" sz="1400" b="1" dirty="0" smtClean="0"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48"/>
            <a:ext cx="8229600" cy="876672"/>
          </a:xfrm>
        </p:spPr>
        <p:txBody>
          <a:bodyPr/>
          <a:lstStyle/>
          <a:p>
            <a:r>
              <a:rPr lang="ru-RU" sz="2400" b="1" dirty="0"/>
              <a:t>Выявленные правонарушения на </a:t>
            </a:r>
            <a:r>
              <a:rPr lang="ru-RU" sz="2400" b="1" dirty="0" err="1" smtClean="0"/>
              <a:t>радиационно</a:t>
            </a:r>
            <a:r>
              <a:rPr lang="ru-RU" sz="2400" b="1" dirty="0" smtClean="0"/>
              <a:t> опасных объектах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74854"/>
              </p:ext>
            </p:extLst>
          </p:nvPr>
        </p:nvGraphicFramePr>
        <p:xfrm>
          <a:off x="323528" y="620688"/>
          <a:ext cx="70567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93305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600" dirty="0"/>
              <a:t>Типовыми нарушениями</a:t>
            </a:r>
            <a:r>
              <a:rPr lang="ru-RU" sz="1600" b="1" dirty="0"/>
              <a:t> </a:t>
            </a:r>
            <a:r>
              <a:rPr lang="ru-RU" sz="1600" dirty="0"/>
              <a:t>на радиационно-опасных объектах являются следующие нарушения обязательных требований:</a:t>
            </a:r>
          </a:p>
          <a:p>
            <a:pPr lvl="0" algn="just"/>
            <a:r>
              <a:rPr lang="ru-RU" sz="1600" dirty="0"/>
              <a:t>Нарушения порядка подготовки, повышения квалификации и допуска работников к проведению </a:t>
            </a:r>
            <a:r>
              <a:rPr lang="ru-RU" sz="1600" dirty="0" err="1"/>
              <a:t>радиационно</a:t>
            </a:r>
            <a:r>
              <a:rPr lang="ru-RU" sz="1600" dirty="0"/>
              <a:t> опасных работ (44%) (отсутствие разрешений на право ведения работ в области использования атомной энергии, допуск персонала осуществляется с нарушением нормативно-технической документации, не разработан порядок допуска персонала к самостоятельной работе, не проведено психофизиологическое обследование персонала).</a:t>
            </a:r>
          </a:p>
          <a:p>
            <a:pPr lvl="0" algn="just"/>
            <a:r>
              <a:rPr lang="ru-RU" sz="1600" dirty="0"/>
              <a:t>Нарушение обязательных требований к разработке и пересмотру документов по обеспечению радиационной безопасности (34%) (в основном нарушения касались  разработанных программ обеспечения качества, которые не соответствовали требованиям НП-090-11: разделы не содержали необходимую информацию).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Непосредственными и </a:t>
            </a:r>
            <a:r>
              <a:rPr lang="ru-RU" sz="2800" b="1" dirty="0" smtClean="0"/>
              <a:t>коренными</a:t>
            </a:r>
            <a:r>
              <a:rPr lang="ru-RU" sz="2800" b="1" dirty="0"/>
              <a:t> </a:t>
            </a:r>
            <a:r>
              <a:rPr lang="ru-RU" sz="2800" b="1" dirty="0" smtClean="0"/>
              <a:t>причинами, приведшими к нарушениям  на </a:t>
            </a:r>
            <a:r>
              <a:rPr lang="ru-RU" sz="2800" b="1" dirty="0" err="1"/>
              <a:t>радиационно</a:t>
            </a:r>
            <a:r>
              <a:rPr lang="ru-RU" sz="2800" b="1" dirty="0"/>
              <a:t> опасных </a:t>
            </a:r>
            <a:r>
              <a:rPr lang="ru-RU" sz="2800" b="1" dirty="0" smtClean="0"/>
              <a:t>объектах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/>
          <a:lstStyle/>
          <a:p>
            <a:pPr algn="just"/>
            <a:r>
              <a:rPr lang="ru-RU" sz="2400" dirty="0" smtClean="0"/>
              <a:t>неготовность </a:t>
            </a:r>
            <a:r>
              <a:rPr lang="ru-RU" sz="2400" dirty="0"/>
              <a:t>исполнителей и контролирующих лиц, в том числе: незнание процедуры;</a:t>
            </a:r>
          </a:p>
          <a:p>
            <a:pPr lvl="0" algn="just"/>
            <a:r>
              <a:rPr lang="ru-RU" sz="2400" dirty="0"/>
              <a:t>дефицит персонала, несовершенство системы ресурсного обеспечения работ;</a:t>
            </a:r>
          </a:p>
          <a:p>
            <a:pPr lvl="0"/>
            <a:r>
              <a:rPr lang="ru-RU" sz="2400" dirty="0"/>
              <a:t>ошибки организации работ;</a:t>
            </a:r>
          </a:p>
          <a:p>
            <a:pPr lvl="0" algn="just"/>
            <a:r>
              <a:rPr lang="ru-RU" sz="2400" dirty="0"/>
              <a:t>ошибки персонала и ошибочные решения при осуществлении деятельности;</a:t>
            </a:r>
          </a:p>
          <a:p>
            <a:pPr lvl="0"/>
            <a:r>
              <a:rPr lang="ru-RU" sz="2400" dirty="0"/>
              <a:t>незнание предмета деятельности и процедуры;</a:t>
            </a:r>
          </a:p>
          <a:p>
            <a:pPr lvl="0"/>
            <a:r>
              <a:rPr lang="ru-RU" sz="2400" dirty="0"/>
              <a:t>несовершенство системы подготовки персонала.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75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-99392"/>
            <a:ext cx="8157592" cy="1008112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Выявленные правонарушения </a:t>
            </a:r>
            <a:r>
              <a:rPr lang="ru-RU" sz="2000" dirty="0" smtClean="0">
                <a:solidFill>
                  <a:srgbClr val="C00000"/>
                </a:solidFill>
              </a:rPr>
              <a:t>по надзору </a:t>
            </a:r>
            <a:r>
              <a:rPr lang="ru-RU" sz="2000" dirty="0">
                <a:solidFill>
                  <a:srgbClr val="C00000"/>
                </a:solidFill>
              </a:rPr>
              <a:t>за проектированием ОИАЭ, конструированием и изготовлением оборудования для </a:t>
            </a:r>
            <a:r>
              <a:rPr lang="ru-RU" sz="2000" dirty="0" err="1">
                <a:solidFill>
                  <a:srgbClr val="C00000"/>
                </a:solidFill>
              </a:rPr>
              <a:t>ядерно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err="1">
                <a:solidFill>
                  <a:srgbClr val="C00000"/>
                </a:solidFill>
              </a:rPr>
              <a:t>радиационно</a:t>
            </a:r>
            <a:r>
              <a:rPr lang="ru-RU" sz="2000" dirty="0">
                <a:solidFill>
                  <a:srgbClr val="C00000"/>
                </a:solidFill>
              </a:rPr>
              <a:t> опасных объектов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30599"/>
              </p:ext>
            </p:extLst>
          </p:nvPr>
        </p:nvGraphicFramePr>
        <p:xfrm>
          <a:off x="180950" y="836712"/>
          <a:ext cx="43411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13867085"/>
              </p:ext>
            </p:extLst>
          </p:nvPr>
        </p:nvGraphicFramePr>
        <p:xfrm>
          <a:off x="5429969" y="764704"/>
          <a:ext cx="35402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53936486"/>
              </p:ext>
            </p:extLst>
          </p:nvPr>
        </p:nvGraphicFramePr>
        <p:xfrm>
          <a:off x="5589984" y="3356992"/>
          <a:ext cx="35037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4008" y="105273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 квартале 2019 года проверок было проведено немногим меньше, чем в аналогичном периоде 2018 года, при этом правонарушений выявлено в 3 раза меньше.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43711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Нарушения требований НП-090-11: </a:t>
            </a:r>
          </a:p>
          <a:p>
            <a:pPr algn="just"/>
            <a:r>
              <a:rPr lang="ru-RU" sz="1200" dirty="0"/>
              <a:t>- в программах обеспечения качества не указывается классификация систем (элементов) и сооружений ОИАЭ по их влиянию на безопасность;</a:t>
            </a:r>
          </a:p>
          <a:p>
            <a:pPr algn="just"/>
            <a:r>
              <a:rPr lang="ru-RU" sz="1200" dirty="0"/>
              <a:t>- программы обеспечения качества не содержат требования к разработке частных программ обеспечения качества (ПОК) на каждом этапе жизненного цикла ОИАЭ.</a:t>
            </a:r>
          </a:p>
          <a:p>
            <a:pPr algn="just"/>
            <a:r>
              <a:rPr lang="ru-RU" sz="1200" b="1" dirty="0"/>
              <a:t>Нарушения требований </a:t>
            </a:r>
            <a:r>
              <a:rPr lang="ru-RU" sz="1200" b="1" dirty="0" smtClean="0"/>
              <a:t>НП-001-15</a:t>
            </a:r>
            <a:r>
              <a:rPr lang="ru-RU" sz="1200" b="1" dirty="0"/>
              <a:t>:</a:t>
            </a:r>
          </a:p>
          <a:p>
            <a:pPr algn="just"/>
            <a:r>
              <a:rPr lang="ru-RU" sz="1200" dirty="0"/>
              <a:t>- не представляются документы о прохождении проверки знаний норм, правил и инструкций в области использования атомной энергии у сотрудников, задействованных при конструировании и изготовлении.</a:t>
            </a:r>
          </a:p>
          <a:p>
            <a:pPr algn="just"/>
            <a:r>
              <a:rPr lang="ru-RU" sz="1200" b="1" dirty="0"/>
              <a:t>Нарушения требований </a:t>
            </a:r>
            <a:r>
              <a:rPr lang="ru-RU" sz="1200" b="1" dirty="0" smtClean="0"/>
              <a:t>НП-038-16</a:t>
            </a:r>
            <a:r>
              <a:rPr lang="ru-RU" sz="1200" b="1" dirty="0"/>
              <a:t>:</a:t>
            </a:r>
          </a:p>
          <a:p>
            <a:pPr algn="just"/>
            <a:r>
              <a:rPr lang="ru-RU" sz="1200" dirty="0"/>
              <a:t>- в руководстве по безопасности прибора не установлена категория радиационной опасности прибора;</a:t>
            </a:r>
          </a:p>
          <a:p>
            <a:pPr algn="just"/>
            <a:r>
              <a:rPr lang="ru-RU" sz="1200" dirty="0"/>
              <a:t> - в руководстве по безопасности прибора не указаны максимально возможная активность РВ на рабочем месте. </a:t>
            </a:r>
          </a:p>
        </p:txBody>
      </p:sp>
    </p:spTree>
    <p:extLst>
      <p:ext uri="{BB962C8B-B14F-4D97-AF65-F5344CB8AC3E}">
        <p14:creationId xmlns:p14="http://schemas.microsoft.com/office/powerpoint/2010/main" val="7872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-99392"/>
            <a:ext cx="8157592" cy="1008112"/>
          </a:xfrm>
        </p:spPr>
        <p:txBody>
          <a:bodyPr/>
          <a:lstStyle/>
          <a:p>
            <a:r>
              <a:rPr lang="ru-RU" sz="2400" b="1" dirty="0"/>
              <a:t>Выявленные правонарушения </a:t>
            </a:r>
            <a:r>
              <a:rPr lang="ru-RU" sz="2400" b="1" dirty="0" smtClean="0"/>
              <a:t>по учету </a:t>
            </a:r>
            <a:r>
              <a:rPr lang="ru-RU" sz="2400" b="1" dirty="0"/>
              <a:t>и </a:t>
            </a:r>
            <a:r>
              <a:rPr lang="ru-RU" sz="2400" b="1" dirty="0" smtClean="0"/>
              <a:t>контролю </a:t>
            </a:r>
            <a:r>
              <a:rPr lang="ru-RU" sz="2400" b="1" dirty="0"/>
              <a:t>ядерных материалов, радиоактивных веществ и радиоактивных отходов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377581"/>
              </p:ext>
            </p:extLst>
          </p:nvPr>
        </p:nvGraphicFramePr>
        <p:xfrm>
          <a:off x="179512" y="908720"/>
          <a:ext cx="43411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5110460"/>
              </p:ext>
            </p:extLst>
          </p:nvPr>
        </p:nvGraphicFramePr>
        <p:xfrm>
          <a:off x="5429969" y="764704"/>
          <a:ext cx="35402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51341963"/>
              </p:ext>
            </p:extLst>
          </p:nvPr>
        </p:nvGraphicFramePr>
        <p:xfrm>
          <a:off x="5589984" y="3356992"/>
          <a:ext cx="35037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4008" y="105273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Анализ всех нарушений выявленных отделами надзора и инспекциями Управления показывает, что наибольшее число выявленных нарушений связано с системой измерений, проведением физической инвентаризации, системой контроля и доступа, ведением учетной и отчетной документации.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0912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/>
              <a:t>Основными причинами недостатков в учете и контроле ЯМ, РВ и РАО являются:</a:t>
            </a:r>
          </a:p>
          <a:p>
            <a:pPr marL="0" indent="0">
              <a:buNone/>
            </a:pPr>
            <a:r>
              <a:rPr lang="ru-RU" dirty="0"/>
              <a:t>- низкий уровень знаний и недостатки в подготовке и обучения персонала в области учета и контроля;</a:t>
            </a:r>
          </a:p>
          <a:p>
            <a:pPr marL="0" indent="0">
              <a:buNone/>
            </a:pPr>
            <a:r>
              <a:rPr lang="ru-RU" dirty="0"/>
              <a:t>- недостаточный контроль со стороны руководства поднадзорных организаций за состоянием системы учета и контроля.</a:t>
            </a:r>
          </a:p>
          <a:p>
            <a:pPr marL="0" indent="0">
              <a:buNone/>
            </a:pPr>
            <a:r>
              <a:rPr lang="ru-RU" dirty="0"/>
              <a:t>Аномалий, утрат и несанкционированного использования ЯМ, РВ и РАО не выявлено.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7629</TotalTime>
  <Words>2739</Words>
  <Application>Microsoft Office PowerPoint</Application>
  <PresentationFormat>Экран (4:3)</PresentationFormat>
  <Paragraphs>275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Руководства по безопасности в области использования атомной энергии </vt:lpstr>
      <vt:lpstr>Выявленные правонарушения при проведении проверочных мероприятий</vt:lpstr>
      <vt:lpstr>Выявленные правонарушения на радиационно опасных объектах</vt:lpstr>
      <vt:lpstr>Непосредственными и коренными причинами, приведшими к нарушениям  на радиационно опасных объектах</vt:lpstr>
      <vt:lpstr>Выявленные правонарушения по надзору за проектированием ОИАЭ, конструированием и изготовлением оборудования для ядерно и радиационно опасных объектов</vt:lpstr>
      <vt:lpstr>Выявленные правонарушения по учету и контролю ядерных материалов, радиоактивных веществ и радиоактивных отходов</vt:lpstr>
      <vt:lpstr>Выявленные правонарушения при государственном строительном надзоре</vt:lpstr>
      <vt:lpstr>Непосредственными и коренными причинами, приведшими к нарушениям по направлению государственного строительного     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ПОКАЗАТЕЛИ АДМИНИСТРАТИВНЫХ МЕР  в 1 кв-ле 2018,2019  года</vt:lpstr>
      <vt:lpstr>Предостережения о недопустимости нарушения обязательных требований </vt:lpstr>
      <vt:lpstr>Краткий обзор предостережений о недопустимости  нарушений обязательных требований, направленных Управлением в I квартале 2019 года</vt:lpstr>
      <vt:lpstr>ПРЕДОСТАВЛЕНИЕ ГОСУДАРСТВЕННЫХ УСЛУГ ПО ЛИЦЕЗИРОВАНИЮ ДЕЯТЕЛЬНОСТИ В ОБЛАСТИ ИСПОЛЬЗОВАНИЯ АТОМНОЙ ЭНЕРГИИ И  ВЫДАЧЕ РАЗРЕШЕНИЙ</vt:lpstr>
      <vt:lpstr>Основные причины отказов в дальнейшем рассмотрении документов  по лицензированию деятельности в области использования атомной энергии : </vt:lpstr>
      <vt:lpstr>Взимание госпошлины за совмещенные лицензии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количестве проверок,  проведенных Ростехнадзором в 2010-2011 гг.</dc:title>
  <dc:creator>Y.DMITRIEVA</dc:creator>
  <cp:lastModifiedBy>Прорвина Ирина Александровна</cp:lastModifiedBy>
  <cp:revision>576</cp:revision>
  <cp:lastPrinted>2019-06-04T11:34:29Z</cp:lastPrinted>
  <dcterms:created xsi:type="dcterms:W3CDTF">2012-04-16T15:48:35Z</dcterms:created>
  <dcterms:modified xsi:type="dcterms:W3CDTF">2019-06-13T09:57:14Z</dcterms:modified>
</cp:coreProperties>
</file>